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07" r:id="rId3"/>
    <p:sldId id="399" r:id="rId4"/>
    <p:sldId id="401" r:id="rId5"/>
    <p:sldId id="400" r:id="rId6"/>
    <p:sldId id="402" r:id="rId7"/>
    <p:sldId id="405" r:id="rId8"/>
    <p:sldId id="403" r:id="rId9"/>
    <p:sldId id="404" r:id="rId10"/>
    <p:sldId id="298" r:id="rId11"/>
    <p:sldId id="299" r:id="rId12"/>
    <p:sldId id="346" r:id="rId13"/>
    <p:sldId id="370" r:id="rId14"/>
    <p:sldId id="347" r:id="rId15"/>
    <p:sldId id="351" r:id="rId16"/>
    <p:sldId id="348" r:id="rId17"/>
    <p:sldId id="315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49" r:id="rId27"/>
    <p:sldId id="362" r:id="rId28"/>
    <p:sldId id="350" r:id="rId29"/>
    <p:sldId id="415" r:id="rId30"/>
    <p:sldId id="379" r:id="rId31"/>
    <p:sldId id="397" r:id="rId32"/>
    <p:sldId id="376" r:id="rId33"/>
    <p:sldId id="377" r:id="rId34"/>
    <p:sldId id="37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2141"/>
  </p:normalViewPr>
  <p:slideViewPr>
    <p:cSldViewPr snapToGrid="0" snapToObjects="1">
      <p:cViewPr varScale="1">
        <p:scale>
          <a:sx n="93" d="100"/>
          <a:sy n="93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372B-AF1D-BE40-86A4-F37D491B6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A2D11-3424-D147-9ECF-280CB7076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E3ADF-2D0B-7E4C-8177-C095D0C8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5EA5-FADE-A14F-854C-25050EE87BB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14114-A0BC-D340-9175-916E21EA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0D92F-B6C7-4A4B-9529-A1EEB407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4F36-93DC-3E40-B59B-94929DE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7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6E94-96AD-9E42-AC3A-30FF3EA6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78FC8-A2AA-234F-8ECD-987E40E37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18A3-B969-BA41-A316-77856F1E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5EA5-FADE-A14F-854C-25050EE87BB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984E5-74D0-D647-A931-02830134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6BEC-B8F0-6F49-94AE-25574196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4F36-93DC-3E40-B59B-94929DE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3CC048-F462-364A-8C28-84EED1EC0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BD182-6678-8B44-9847-73389C6F2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B484D-FD32-AF4A-BF5B-796D7CD3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5EA5-FADE-A14F-854C-25050EE87BB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D8860-9246-2545-B223-90D3B895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9632B-F60D-614E-80E8-CB1820BDB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4F36-93DC-3E40-B59B-94929DE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37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006A46-D1B7-634C-B245-8341C841E1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2368A7-36A6-7242-B931-DA4C5665B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40C11D-11A1-7F41-B8D7-676719DF4B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E6F50-C9DD-DE49-A40E-A05CE3ECA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228258"/>
      </p:ext>
    </p:extLst>
  </p:cSld>
  <p:clrMapOvr>
    <a:masterClrMapping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115F9-908E-D346-93C6-0B74BE748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FA2AF9-B5F1-B646-877D-C3948B35D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37CDD5-7344-064F-B09E-3F8343700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528B7-1A8C-B849-AEB9-13BE25B0F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717587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17D5-1A9D-F146-AFC0-51228435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A43D-1995-7B43-893E-5A83E4709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615FC-6870-5148-BEB9-D0717948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5EA5-FADE-A14F-854C-25050EE87BB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1CFB7-40B4-3247-9408-EFF98B87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2BB05-E52A-A64F-9DD9-4AE4687F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4F36-93DC-3E40-B59B-94929DE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8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F8FC-144F-114C-9661-34C30B34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F4117-B986-5C48-AFA2-71DE83610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29940-024B-B644-8293-7C5B3E7E5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5EA5-FADE-A14F-854C-25050EE87BB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615E9-CAB0-0143-A250-4C4A28D1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CCEEE-2ABC-624B-8620-A91966C1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4F36-93DC-3E40-B59B-94929DE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0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E9CC-02E2-5C4C-8DC7-7193FFCF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9EA2B-20E6-634E-9A44-593DDF0F5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411FC-68E3-AA48-B540-109335E11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8A836-9FED-D341-8A5B-681E6D8D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5EA5-FADE-A14F-854C-25050EE87BB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2B73-4100-D14E-9434-5B61A6CF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D053A-11C6-5447-BFC3-A7B12F2D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4F36-93DC-3E40-B59B-94929DE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5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787C1-F55A-B642-AC6B-491487B9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91EB2-1D77-BA4A-98FC-68061B5A1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395A2-E135-BB40-9873-BFDB42018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ADDCE6-8C99-2548-98CC-3B8401497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5D015-12B1-1448-A2AD-6DA834731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08830-8B6B-FF4C-B69D-2AD412D1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5EA5-FADE-A14F-854C-25050EE87BB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312B4-FF07-7448-9B2E-EE50992A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5E2C08-B140-C04F-A228-37DC94012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4F36-93DC-3E40-B59B-94929DE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9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5EDAF-8F7A-3343-8DA5-65A0E6D3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B6778-FAEB-9940-9BD9-8FA4F3A62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5EA5-FADE-A14F-854C-25050EE87BB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07832-2C38-BF47-A108-EABE4670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19E94-190A-B647-84BF-E3137595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4F36-93DC-3E40-B59B-94929DE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5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C71D15-0FBA-EE4D-9722-870D5389F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5EA5-FADE-A14F-854C-25050EE87BB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C4F97-E398-2F43-ACF3-C5F93C00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C0CED-C7A5-8841-8B74-0286E655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4F36-93DC-3E40-B59B-94929DE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7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9751-F189-0D46-8171-23AB5BCC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C314B-8C40-114A-96E4-CCC1F746B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32ABF-1410-314C-B924-FA48EE825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FFF79-99E0-9447-84E8-95D839BD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5EA5-FADE-A14F-854C-25050EE87BB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DE761-56BC-6E4B-98A6-DD87D1A5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1CF2E-DA09-FA45-8C22-20715B67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4F36-93DC-3E40-B59B-94929DE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1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ADEC-4DFF-0648-8A9B-98E0A924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7BA890-A9BA-8A47-890E-099E33FE9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F0A8A-BE3B-9741-925C-B3D5A6E80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59CCC-8084-574D-B297-2E016B0E6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5EA5-FADE-A14F-854C-25050EE87BB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CCB3F-A6A4-B24C-AA3D-19564EC7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2C071-FEDE-0D49-982C-18002281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4F36-93DC-3E40-B59B-94929DE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4D2C59-6BC6-CE40-BE1E-CFE21EC3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2CE6D-AFB5-2840-AC96-411133473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835B3-17E8-834E-AAC5-9B81C64FF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5EA5-FADE-A14F-854C-25050EE87BB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2DDEA-4085-7B45-82AB-4DF8DDDC9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6C3E9-9641-FC4E-A582-0AFBC8267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44F36-93DC-3E40-B59B-94929DE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8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dheads.org/activities/weather/temp_conv.htm" TargetMode="Externa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2.xml"/><Relationship Id="rId7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hyperlink" Target="Sun's%20energy%20&amp;%20Earth%206-4.6.asx" TargetMode="External"/><Relationship Id="rId5" Type="http://schemas.openxmlformats.org/officeDocument/2006/relationships/hyperlink" Target="Wonders%20of%20Weather.asx" TargetMode="External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66014-9237-1647-ACDF-1ECC479583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Weather Observations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AC97B-28B7-2F4B-9363-61B0C7135B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9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853" name="Oval 5">
            <a:extLst>
              <a:ext uri="{FF2B5EF4-FFF2-40B4-BE49-F238E27FC236}">
                <a16:creationId xmlns:a16="http://schemas.microsoft.com/office/drawing/2014/main" id="{1FFFF7DD-F888-D942-9A0C-F3C25205E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5814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2098" name="Text Box 2">
            <a:extLst>
              <a:ext uri="{FF2B5EF4-FFF2-40B4-BE49-F238E27FC236}">
                <a16:creationId xmlns:a16="http://schemas.microsoft.com/office/drawing/2014/main" id="{CAE57328-D70C-B041-AC8B-C1A2C7A8E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1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Bookman Old Style" panose="02050604050505020204" pitchFamily="18" charset="0"/>
              </a:rPr>
              <a:t>Temperature</a:t>
            </a:r>
          </a:p>
        </p:txBody>
      </p:sp>
      <p:sp>
        <p:nvSpPr>
          <p:cNvPr id="132099" name="Text Box 3">
            <a:extLst>
              <a:ext uri="{FF2B5EF4-FFF2-40B4-BE49-F238E27FC236}">
                <a16:creationId xmlns:a16="http://schemas.microsoft.com/office/drawing/2014/main" id="{2A42C875-A181-EA4B-BDF0-0E71C48CD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43000"/>
            <a:ext cx="84582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Bookman Old Style" panose="02050604050505020204" pitchFamily="18" charset="0"/>
              </a:rPr>
              <a:t> You will usually see temperature measured in °F for maps of the United States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Bookman Old Style" panose="02050604050505020204" pitchFamily="18" charset="0"/>
              </a:rPr>
              <a:t> Maps of foreign countries will usually be measured in °C</a:t>
            </a:r>
          </a:p>
        </p:txBody>
      </p:sp>
      <p:pic>
        <p:nvPicPr>
          <p:cNvPr id="78852" name="Picture 4">
            <a:extLst>
              <a:ext uri="{FF2B5EF4-FFF2-40B4-BE49-F238E27FC236}">
                <a16:creationId xmlns:a16="http://schemas.microsoft.com/office/drawing/2014/main" id="{ED45D840-BC25-EE4D-9ACC-1877113F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76800"/>
            <a:ext cx="5867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2101" name="Group 6">
            <a:extLst>
              <a:ext uri="{FF2B5EF4-FFF2-40B4-BE49-F238E27FC236}">
                <a16:creationId xmlns:a16="http://schemas.microsoft.com/office/drawing/2014/main" id="{DBF8519A-D5DE-AF44-9DAB-763B8CB3D75B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32103" name="Picture 7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16D4DCCE-EF33-2445-B621-999C22B282A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04" name="Text Box 8">
              <a:extLst>
                <a:ext uri="{FF2B5EF4-FFF2-40B4-BE49-F238E27FC236}">
                  <a16:creationId xmlns:a16="http://schemas.microsoft.com/office/drawing/2014/main" id="{CEC638AD-68F6-654C-A2E8-966184DFC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32102" name="Rectangle 10">
            <a:extLst>
              <a:ext uri="{FF2B5EF4-FFF2-40B4-BE49-F238E27FC236}">
                <a16:creationId xmlns:a16="http://schemas.microsoft.com/office/drawing/2014/main" id="{75176CD1-ED28-954F-8BFD-5ABB0C838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00"/>
            <a:ext cx="3886200" cy="3810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33CC33"/>
                </a:solidFill>
                <a:hlinkClick r:id="rId5"/>
              </a:rPr>
              <a:t>EdHeads’ Temperature Converter</a:t>
            </a:r>
            <a:endParaRPr lang="en-US" altLang="en-US" sz="180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877" name="Oval 5">
            <a:extLst>
              <a:ext uri="{FF2B5EF4-FFF2-40B4-BE49-F238E27FC236}">
                <a16:creationId xmlns:a16="http://schemas.microsoft.com/office/drawing/2014/main" id="{16F96337-54D1-424D-9680-9C9CEF488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22" name="Text Box 2">
            <a:extLst>
              <a:ext uri="{FF2B5EF4-FFF2-40B4-BE49-F238E27FC236}">
                <a16:creationId xmlns:a16="http://schemas.microsoft.com/office/drawing/2014/main" id="{62F5455E-60D4-8A41-9E7A-60CE5765C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1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Bookman Old Style" panose="02050604050505020204" pitchFamily="18" charset="0"/>
              </a:rPr>
              <a:t>Relative Humidity</a:t>
            </a: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286C8E8D-4E4C-8949-B156-B317A11FA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43001"/>
            <a:ext cx="8458200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Bookman Old Style" panose="02050604050505020204" pitchFamily="18" charset="0"/>
              </a:rPr>
              <a:t> The relative humidity tells us how “full” the air is at the time of measurement. </a:t>
            </a: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Bookman Old Style" panose="02050604050505020204" pitchFamily="18" charset="0"/>
              </a:rPr>
              <a:t> For example, 90% relative humidity means that at that moment the air is holding 90% of the maximum amount of water it could.</a:t>
            </a:r>
          </a:p>
        </p:txBody>
      </p:sp>
      <p:grpSp>
        <p:nvGrpSpPr>
          <p:cNvPr id="133124" name="Group 6">
            <a:extLst>
              <a:ext uri="{FF2B5EF4-FFF2-40B4-BE49-F238E27FC236}">
                <a16:creationId xmlns:a16="http://schemas.microsoft.com/office/drawing/2014/main" id="{DF2F93AC-D855-AA4E-8251-FE3240D847AE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33128" name="Picture 7" descr="tornado_animation">
              <a:hlinkClick r:id="rId2" action="ppaction://hlinksldjump"/>
              <a:extLst>
                <a:ext uri="{FF2B5EF4-FFF2-40B4-BE49-F238E27FC236}">
                  <a16:creationId xmlns:a16="http://schemas.microsoft.com/office/drawing/2014/main" id="{A524A662-3040-ED42-A358-0293E7E972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29" name="Text Box 8">
              <a:extLst>
                <a:ext uri="{FF2B5EF4-FFF2-40B4-BE49-F238E27FC236}">
                  <a16:creationId xmlns:a16="http://schemas.microsoft.com/office/drawing/2014/main" id="{FE2F05A7-6FE5-AD4B-9F00-1353A4802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33125" name="Rectangle 10" descr="gggg05_018">
            <a:extLst>
              <a:ext uri="{FF2B5EF4-FFF2-40B4-BE49-F238E27FC236}">
                <a16:creationId xmlns:a16="http://schemas.microsoft.com/office/drawing/2014/main" id="{56C07160-B341-A34B-98F1-570B7B0E0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133600"/>
            <a:ext cx="3429000" cy="2590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3126" name="Picture 9" descr="2xus_rh">
            <a:extLst>
              <a:ext uri="{FF2B5EF4-FFF2-40B4-BE49-F238E27FC236}">
                <a16:creationId xmlns:a16="http://schemas.microsoft.com/office/drawing/2014/main" id="{2394EA42-2CA0-5843-A496-B50F5BA3E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7" name="Picture 4" descr="MCj01045640000[1]">
            <a:extLst>
              <a:ext uri="{FF2B5EF4-FFF2-40B4-BE49-F238E27FC236}">
                <a16:creationId xmlns:a16="http://schemas.microsoft.com/office/drawing/2014/main" id="{1FB397C8-965C-0648-913D-0FF4B872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895600"/>
            <a:ext cx="1851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6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1794" name="Oval 2">
            <a:extLst>
              <a:ext uri="{FF2B5EF4-FFF2-40B4-BE49-F238E27FC236}">
                <a16:creationId xmlns:a16="http://schemas.microsoft.com/office/drawing/2014/main" id="{A16DF898-A5CB-9445-B744-6F8BBD031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4146" name="Picture 3" descr="Weather Maps Symbols">
            <a:extLst>
              <a:ext uri="{FF2B5EF4-FFF2-40B4-BE49-F238E27FC236}">
                <a16:creationId xmlns:a16="http://schemas.microsoft.com/office/drawing/2014/main" id="{16339E29-D14D-2B45-9146-FF8CAB1E4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4" b="2303"/>
          <a:stretch>
            <a:fillRect/>
          </a:stretch>
        </p:blipFill>
        <p:spPr bwMode="auto">
          <a:xfrm>
            <a:off x="2133600" y="12954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WordArt 4" descr="animated_background">
            <a:extLst>
              <a:ext uri="{FF2B5EF4-FFF2-40B4-BE49-F238E27FC236}">
                <a16:creationId xmlns:a16="http://schemas.microsoft.com/office/drawing/2014/main" id="{C2EC3ED6-AB5B-8E40-A409-6406D2F71D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304800"/>
            <a:ext cx="5867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Gyparody"/>
              </a:rPr>
              <a:t>Weather Map Symbols</a:t>
            </a:r>
          </a:p>
        </p:txBody>
      </p:sp>
      <p:grpSp>
        <p:nvGrpSpPr>
          <p:cNvPr id="134148" name="Group 5">
            <a:extLst>
              <a:ext uri="{FF2B5EF4-FFF2-40B4-BE49-F238E27FC236}">
                <a16:creationId xmlns:a16="http://schemas.microsoft.com/office/drawing/2014/main" id="{879823BF-14E2-104E-B838-D47830BCBDAB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34149" name="Picture 6" descr="tornado_animation">
              <a:hlinkClick r:id="rId4" action="ppaction://hlinksldjump"/>
              <a:extLst>
                <a:ext uri="{FF2B5EF4-FFF2-40B4-BE49-F238E27FC236}">
                  <a16:creationId xmlns:a16="http://schemas.microsoft.com/office/drawing/2014/main" id="{E5095950-1DA7-004E-82DE-BE1D9E0932A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50" name="Text Box 7">
              <a:extLst>
                <a:ext uri="{FF2B5EF4-FFF2-40B4-BE49-F238E27FC236}">
                  <a16:creationId xmlns:a16="http://schemas.microsoft.com/office/drawing/2014/main" id="{5B34E75C-261E-EB4C-B7A3-C487F8F1E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54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2" descr="weathersymbolssummary">
            <a:extLst>
              <a:ext uri="{FF2B5EF4-FFF2-40B4-BE49-F238E27FC236}">
                <a16:creationId xmlns:a16="http://schemas.microsoft.com/office/drawing/2014/main" id="{6858B45C-F3B8-F94E-BD54-F21F6D0CD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50"/>
            <a:ext cx="90678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5170" name="Group 3">
            <a:extLst>
              <a:ext uri="{FF2B5EF4-FFF2-40B4-BE49-F238E27FC236}">
                <a16:creationId xmlns:a16="http://schemas.microsoft.com/office/drawing/2014/main" id="{6EA9B117-3835-FE49-A438-8A89A077D0D1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35171" name="Picture 4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6BFEDC16-1E2E-2D46-B1C1-2EEE6AA3959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172" name="Text Box 5">
              <a:extLst>
                <a:ext uri="{FF2B5EF4-FFF2-40B4-BE49-F238E27FC236}">
                  <a16:creationId xmlns:a16="http://schemas.microsoft.com/office/drawing/2014/main" id="{1E289A38-33FA-E14A-8DE5-06DA03A58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27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824" name="Oval 8">
            <a:extLst>
              <a:ext uri="{FF2B5EF4-FFF2-40B4-BE49-F238E27FC236}">
                <a16:creationId xmlns:a16="http://schemas.microsoft.com/office/drawing/2014/main" id="{E6E66400-AEE1-D54B-94B4-F02CFC284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2821" name="Text Box 5">
            <a:extLst>
              <a:ext uri="{FF2B5EF4-FFF2-40B4-BE49-F238E27FC236}">
                <a16:creationId xmlns:a16="http://schemas.microsoft.com/office/drawing/2014/main" id="{FFF50692-024D-1D4F-AD5A-D58B66BBE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81050"/>
            <a:ext cx="586740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US" altLang="en-US" sz="2800" i="1">
                <a:solidFill>
                  <a:schemeClr val="bg1"/>
                </a:solidFill>
              </a:rPr>
              <a:t>Station models </a:t>
            </a:r>
            <a:r>
              <a:rPr lang="en-US" altLang="en-US" sz="2800">
                <a:solidFill>
                  <a:schemeClr val="bg1"/>
                </a:solidFill>
              </a:rPr>
              <a:t>from specific locations provide information that can also be used to predict weather patterns.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</a:rPr>
              <a:t>Information found on a station model can include cloud cover, temperature (85°F), wind direction and speed, precipitation (snow, rain), or barometric pressure (1002 mb).</a:t>
            </a:r>
          </a:p>
        </p:txBody>
      </p:sp>
      <p:sp>
        <p:nvSpPr>
          <p:cNvPr id="136195" name="WordArt 6" descr="animated_background">
            <a:extLst>
              <a:ext uri="{FF2B5EF4-FFF2-40B4-BE49-F238E27FC236}">
                <a16:creationId xmlns:a16="http://schemas.microsoft.com/office/drawing/2014/main" id="{C7D79382-6033-B942-94EF-7A78F40CEC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434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Station Models</a:t>
            </a:r>
          </a:p>
        </p:txBody>
      </p:sp>
      <p:grpSp>
        <p:nvGrpSpPr>
          <p:cNvPr id="136196" name="Group 9">
            <a:extLst>
              <a:ext uri="{FF2B5EF4-FFF2-40B4-BE49-F238E27FC236}">
                <a16:creationId xmlns:a16="http://schemas.microsoft.com/office/drawing/2014/main" id="{0C139019-AF8D-3245-A129-8D3CC7ED45F1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36199" name="Picture 10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263B4B21-3B94-3E48-BD6C-768A68242A6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00" name="Text Box 11">
              <a:extLst>
                <a:ext uri="{FF2B5EF4-FFF2-40B4-BE49-F238E27FC236}">
                  <a16:creationId xmlns:a16="http://schemas.microsoft.com/office/drawing/2014/main" id="{6C9C8D91-523C-3643-8ABA-192BECE7C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36197" name="Rectangle 12" descr="gggg05_018">
            <a:extLst>
              <a:ext uri="{FF2B5EF4-FFF2-40B4-BE49-F238E27FC236}">
                <a16:creationId xmlns:a16="http://schemas.microsoft.com/office/drawing/2014/main" id="{0614C90E-3472-7047-8061-B279303E5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743200"/>
            <a:ext cx="2743200" cy="2743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6198" name="Picture 7" descr="65395420">
            <a:extLst>
              <a:ext uri="{FF2B5EF4-FFF2-40B4-BE49-F238E27FC236}">
                <a16:creationId xmlns:a16="http://schemas.microsoft.com/office/drawing/2014/main" id="{A0C2A5CD-B0BE-0941-9703-7BF89D11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2" t="7692" r="28947" b="15384"/>
          <a:stretch>
            <a:fillRect/>
          </a:stretch>
        </p:blipFill>
        <p:spPr bwMode="auto">
          <a:xfrm>
            <a:off x="7772400" y="2819401"/>
            <a:ext cx="25908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1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2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4" grpId="0" animBg="1"/>
      <p:bldP spid="1628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6914" name="Oval 2">
            <a:extLst>
              <a:ext uri="{FF2B5EF4-FFF2-40B4-BE49-F238E27FC236}">
                <a16:creationId xmlns:a16="http://schemas.microsoft.com/office/drawing/2014/main" id="{6BD58021-2AEA-FE49-BEDD-0A61546E4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7218" name="WordArt 4" descr="at016">
            <a:extLst>
              <a:ext uri="{FF2B5EF4-FFF2-40B4-BE49-F238E27FC236}">
                <a16:creationId xmlns:a16="http://schemas.microsoft.com/office/drawing/2014/main" id="{FD9FB744-74DE-8643-B59F-AFB1EF1A50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525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-36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urlz MT" pitchFamily="82" charset="77"/>
              </a:rPr>
              <a:t>Station Model</a:t>
            </a:r>
          </a:p>
        </p:txBody>
      </p:sp>
      <p:sp>
        <p:nvSpPr>
          <p:cNvPr id="137219" name="Rectangle 9" descr="gggg05_018">
            <a:extLst>
              <a:ext uri="{FF2B5EF4-FFF2-40B4-BE49-F238E27FC236}">
                <a16:creationId xmlns:a16="http://schemas.microsoft.com/office/drawing/2014/main" id="{06270762-F15E-444B-AA8C-FBF2012B7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143000"/>
            <a:ext cx="7620000" cy="4953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7220" name="Picture 3" descr="stationweatherplot">
            <a:extLst>
              <a:ext uri="{FF2B5EF4-FFF2-40B4-BE49-F238E27FC236}">
                <a16:creationId xmlns:a16="http://schemas.microsoft.com/office/drawing/2014/main" id="{331D8540-551C-D848-BAB8-ED31C2F3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58889"/>
            <a:ext cx="74676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21" name="Group 6">
            <a:extLst>
              <a:ext uri="{FF2B5EF4-FFF2-40B4-BE49-F238E27FC236}">
                <a16:creationId xmlns:a16="http://schemas.microsoft.com/office/drawing/2014/main" id="{F67C352A-640D-6E4C-9EE9-599684C7BC38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37222" name="Picture 7" descr="tornado_animation">
              <a:hlinkClick r:id="rId5" action="ppaction://hlinksldjump"/>
              <a:extLst>
                <a:ext uri="{FF2B5EF4-FFF2-40B4-BE49-F238E27FC236}">
                  <a16:creationId xmlns:a16="http://schemas.microsoft.com/office/drawing/2014/main" id="{FCBD813D-2B16-DA49-8DC9-4E888A3BFC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23" name="Text Box 8">
              <a:extLst>
                <a:ext uri="{FF2B5EF4-FFF2-40B4-BE49-F238E27FC236}">
                  <a16:creationId xmlns:a16="http://schemas.microsoft.com/office/drawing/2014/main" id="{D72ABA7A-C6D0-B440-8F49-CA008224D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38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46" name="Oval 6">
            <a:extLst>
              <a:ext uri="{FF2B5EF4-FFF2-40B4-BE49-F238E27FC236}">
                <a16:creationId xmlns:a16="http://schemas.microsoft.com/office/drawing/2014/main" id="{0BD79BD2-5E8D-9442-905F-CAF9B6BAB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44" name="Text Box 4">
            <a:extLst>
              <a:ext uri="{FF2B5EF4-FFF2-40B4-BE49-F238E27FC236}">
                <a16:creationId xmlns:a16="http://schemas.microsoft.com/office/drawing/2014/main" id="{538094D3-7933-E743-AB3B-F37EDE359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2000"/>
            <a:ext cx="82296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i="1" u="sng">
                <a:solidFill>
                  <a:schemeClr val="bg1"/>
                </a:solidFill>
              </a:rPr>
              <a:t>Satellites</a:t>
            </a:r>
            <a:endParaRPr lang="en-US" altLang="en-US" sz="280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· Satellite images are used for seeing cloud patterns and movements.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· For example, hurricane clouds and movement can be observed using satellite images.</a:t>
            </a:r>
            <a:endParaRPr lang="en-US" altLang="en-US" sz="2800" i="1" u="sng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i="1" u="sng">
                <a:solidFill>
                  <a:schemeClr val="bg1"/>
                </a:solidFill>
              </a:rPr>
              <a:t>Radar</a:t>
            </a:r>
            <a:endParaRPr lang="en-US" altLang="en-US" sz="280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· Radar images can be used to detect cloud cover, rainfall or storm location, intensity, and movement, as well as the potential for severe weather (for example, hurricanes or tornadoes).</a:t>
            </a:r>
          </a:p>
        </p:txBody>
      </p:sp>
      <p:sp>
        <p:nvSpPr>
          <p:cNvPr id="138243" name="WordArt 5" descr="animated_background">
            <a:extLst>
              <a:ext uri="{FF2B5EF4-FFF2-40B4-BE49-F238E27FC236}">
                <a16:creationId xmlns:a16="http://schemas.microsoft.com/office/drawing/2014/main" id="{F6120F53-511C-7D42-AB07-1EF3D5808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3886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Satellites &amp; Radar</a:t>
            </a:r>
          </a:p>
        </p:txBody>
      </p:sp>
      <p:grpSp>
        <p:nvGrpSpPr>
          <p:cNvPr id="138244" name="Group 7">
            <a:extLst>
              <a:ext uri="{FF2B5EF4-FFF2-40B4-BE49-F238E27FC236}">
                <a16:creationId xmlns:a16="http://schemas.microsoft.com/office/drawing/2014/main" id="{08745CCD-6EA9-1F4F-A8E6-13EA3CF2A0FA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38245" name="Picture 8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897FE894-8885-7A42-A47D-3ACB0993BA9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46" name="Text Box 9">
              <a:extLst>
                <a:ext uri="{FF2B5EF4-FFF2-40B4-BE49-F238E27FC236}">
                  <a16:creationId xmlns:a16="http://schemas.microsoft.com/office/drawing/2014/main" id="{51353C16-A100-E746-AEDB-8884E227B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55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260" name="Oval 4">
            <a:extLst>
              <a:ext uri="{FF2B5EF4-FFF2-40B4-BE49-F238E27FC236}">
                <a16:creationId xmlns:a16="http://schemas.microsoft.com/office/drawing/2014/main" id="{3AE24BA5-0F32-6648-B870-640A5E8CE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9266" name="Text Box 2">
            <a:extLst>
              <a:ext uri="{FF2B5EF4-FFF2-40B4-BE49-F238E27FC236}">
                <a16:creationId xmlns:a16="http://schemas.microsoft.com/office/drawing/2014/main" id="{2A976121-B4D9-A740-8354-FAD16C825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1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Bookman Old Style" panose="02050604050505020204" pitchFamily="18" charset="0"/>
              </a:rPr>
              <a:t>Weather Maps: Doppler Radar Maps</a:t>
            </a:r>
          </a:p>
        </p:txBody>
      </p:sp>
      <p:grpSp>
        <p:nvGrpSpPr>
          <p:cNvPr id="139267" name="Group 5">
            <a:extLst>
              <a:ext uri="{FF2B5EF4-FFF2-40B4-BE49-F238E27FC236}">
                <a16:creationId xmlns:a16="http://schemas.microsoft.com/office/drawing/2014/main" id="{663858BA-41D7-ED4E-B2F9-A4FA57072F6B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39270" name="Picture 6" descr="tornado_animation">
              <a:hlinkClick r:id="rId2" action="ppaction://hlinksldjump"/>
              <a:extLst>
                <a:ext uri="{FF2B5EF4-FFF2-40B4-BE49-F238E27FC236}">
                  <a16:creationId xmlns:a16="http://schemas.microsoft.com/office/drawing/2014/main" id="{DEDC5187-EA3B-0C47-B89B-A4E24870A90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71" name="Text Box 7">
              <a:extLst>
                <a:ext uri="{FF2B5EF4-FFF2-40B4-BE49-F238E27FC236}">
                  <a16:creationId xmlns:a16="http://schemas.microsoft.com/office/drawing/2014/main" id="{190376CC-F799-E348-B886-8925E63A4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39268" name="Rectangle 8" descr="gggg05_018">
            <a:extLst>
              <a:ext uri="{FF2B5EF4-FFF2-40B4-BE49-F238E27FC236}">
                <a16:creationId xmlns:a16="http://schemas.microsoft.com/office/drawing/2014/main" id="{E4234F3D-70B5-0B4A-A375-0506D0376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752600"/>
            <a:ext cx="5867400" cy="4038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9269" name="Picture 3">
            <a:extLst>
              <a:ext uri="{FF2B5EF4-FFF2-40B4-BE49-F238E27FC236}">
                <a16:creationId xmlns:a16="http://schemas.microsoft.com/office/drawing/2014/main" id="{4474AE46-90D9-4745-9B71-7AE9674A1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1"/>
            <a:ext cx="57150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6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7938" name="Oval 2">
            <a:extLst>
              <a:ext uri="{FF2B5EF4-FFF2-40B4-BE49-F238E27FC236}">
                <a16:creationId xmlns:a16="http://schemas.microsoft.com/office/drawing/2014/main" id="{8260EC0F-48D5-3747-B710-E5BF2DF8E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0290" name="Rectangle 4" descr="gggg05_018">
            <a:extLst>
              <a:ext uri="{FF2B5EF4-FFF2-40B4-BE49-F238E27FC236}">
                <a16:creationId xmlns:a16="http://schemas.microsoft.com/office/drawing/2014/main" id="{A69860A9-BEBD-CD40-8C6A-3D2B086B7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1000"/>
            <a:ext cx="8305800" cy="548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0291" name="Picture 3" descr="Aug 24">
            <a:extLst>
              <a:ext uri="{FF2B5EF4-FFF2-40B4-BE49-F238E27FC236}">
                <a16:creationId xmlns:a16="http://schemas.microsoft.com/office/drawing/2014/main" id="{B630E616-6AD5-2B49-A2FC-13729ADF4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8153400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40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8962" name="Oval 2">
            <a:extLst>
              <a:ext uri="{FF2B5EF4-FFF2-40B4-BE49-F238E27FC236}">
                <a16:creationId xmlns:a16="http://schemas.microsoft.com/office/drawing/2014/main" id="{B92B568D-C3E0-094E-8375-15492A858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24400" y="-43434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1314" name="Rectangle 4" descr="gggg05_018">
            <a:extLst>
              <a:ext uri="{FF2B5EF4-FFF2-40B4-BE49-F238E27FC236}">
                <a16:creationId xmlns:a16="http://schemas.microsoft.com/office/drawing/2014/main" id="{FF05DA6C-A4C3-D14B-B4B4-5AE5EF89B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85800"/>
            <a:ext cx="8305800" cy="548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1315" name="Picture 3" descr="Aug 25">
            <a:extLst>
              <a:ext uri="{FF2B5EF4-FFF2-40B4-BE49-F238E27FC236}">
                <a16:creationId xmlns:a16="http://schemas.microsoft.com/office/drawing/2014/main" id="{CB5FB16B-718F-414B-A375-FB2A08BE4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1851"/>
            <a:ext cx="80010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4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Text Box 4">
            <a:extLst>
              <a:ext uri="{FF2B5EF4-FFF2-40B4-BE49-F238E27FC236}">
                <a16:creationId xmlns:a16="http://schemas.microsoft.com/office/drawing/2014/main" id="{2D6D859D-FDA0-E342-B6F5-993C2DCBF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838201"/>
            <a:ext cx="8077200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i="1" u="sng">
                <a:solidFill>
                  <a:schemeClr val="bg1"/>
                </a:solidFill>
              </a:rPr>
              <a:t>Direct Observations and Measurements</a:t>
            </a:r>
            <a:endParaRPr lang="en-US" altLang="en-US" sz="240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· Basic weather conditions can be observed and/or measured by </a:t>
            </a:r>
            <a:r>
              <a:rPr lang="en-US" altLang="en-US" sz="2400" i="1">
                <a:solidFill>
                  <a:schemeClr val="bg1"/>
                </a:solidFill>
              </a:rPr>
              <a:t>meteorologists </a:t>
            </a:r>
            <a:r>
              <a:rPr lang="en-US" altLang="en-US" sz="2400">
                <a:solidFill>
                  <a:schemeClr val="bg1"/>
                </a:solidFill>
              </a:rPr>
              <a:t>at national weather data collection sites.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· In order to make weather predictions, the data should be collected on a regular basis over a period of time.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· This allows for the development of patterns in weather conditions from the analysis of the data.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· For example, a hurricane’s path can be predicted using data on its position over time (plotted on a hurricane tracking map), thereby allowing meteorologists to make predictions concerning the possible warnings to land areas in the hurricane’s path.</a:t>
            </a:r>
          </a:p>
        </p:txBody>
      </p:sp>
      <p:sp>
        <p:nvSpPr>
          <p:cNvPr id="120834" name="WordArt 5" descr="animated_background">
            <a:extLst>
              <a:ext uri="{FF2B5EF4-FFF2-40B4-BE49-F238E27FC236}">
                <a16:creationId xmlns:a16="http://schemas.microsoft.com/office/drawing/2014/main" id="{0AE60156-9AB4-644E-8B3E-0ADE709081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8382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weather observations &amp; measurements</a:t>
            </a:r>
          </a:p>
        </p:txBody>
      </p:sp>
      <p:grpSp>
        <p:nvGrpSpPr>
          <p:cNvPr id="120835" name="Group 6">
            <a:extLst>
              <a:ext uri="{FF2B5EF4-FFF2-40B4-BE49-F238E27FC236}">
                <a16:creationId xmlns:a16="http://schemas.microsoft.com/office/drawing/2014/main" id="{7915D6E9-25D1-AA42-82CA-8B2D78EC2DCF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20836" name="Picture 7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C81F7970-E3A7-744B-894C-D661B2B11E3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37" name="Text Box 8">
              <a:extLst>
                <a:ext uri="{FF2B5EF4-FFF2-40B4-BE49-F238E27FC236}">
                  <a16:creationId xmlns:a16="http://schemas.microsoft.com/office/drawing/2014/main" id="{C93D9474-0F53-3242-8BEE-02DD8F539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52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986" name="Oval 2">
            <a:extLst>
              <a:ext uri="{FF2B5EF4-FFF2-40B4-BE49-F238E27FC236}">
                <a16:creationId xmlns:a16="http://schemas.microsoft.com/office/drawing/2014/main" id="{F40A1D61-4EBA-9A4A-ABAE-7B37A820D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2338" name="Rectangle 4" descr="gggg05_018">
            <a:extLst>
              <a:ext uri="{FF2B5EF4-FFF2-40B4-BE49-F238E27FC236}">
                <a16:creationId xmlns:a16="http://schemas.microsoft.com/office/drawing/2014/main" id="{41DBD5EB-6B37-3D4C-8668-C15447136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33400"/>
            <a:ext cx="8305800" cy="548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2339" name="Picture 3" descr="Aug 26">
            <a:extLst>
              <a:ext uri="{FF2B5EF4-FFF2-40B4-BE49-F238E27FC236}">
                <a16:creationId xmlns:a16="http://schemas.microsoft.com/office/drawing/2014/main" id="{6E269B47-2908-0D49-B549-E1C3E7C7D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1"/>
            <a:ext cx="80772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1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1010" name="Oval 2">
            <a:extLst>
              <a:ext uri="{FF2B5EF4-FFF2-40B4-BE49-F238E27FC236}">
                <a16:creationId xmlns:a16="http://schemas.microsoft.com/office/drawing/2014/main" id="{BE4639D3-8E72-3B48-917B-622645999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362" name="Rectangle 4" descr="gggg05_018">
            <a:extLst>
              <a:ext uri="{FF2B5EF4-FFF2-40B4-BE49-F238E27FC236}">
                <a16:creationId xmlns:a16="http://schemas.microsoft.com/office/drawing/2014/main" id="{8DF29FB0-924E-DC42-BA0D-5261FC796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33400"/>
            <a:ext cx="8229600" cy="609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3363" name="Picture 3" descr="Aug 27">
            <a:extLst>
              <a:ext uri="{FF2B5EF4-FFF2-40B4-BE49-F238E27FC236}">
                <a16:creationId xmlns:a16="http://schemas.microsoft.com/office/drawing/2014/main" id="{434C8872-D568-C144-A085-9CE48DA4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5"/>
          <a:stretch>
            <a:fillRect/>
          </a:stretch>
        </p:blipFill>
        <p:spPr bwMode="auto">
          <a:xfrm>
            <a:off x="1828800" y="631826"/>
            <a:ext cx="80772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3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2034" name="Oval 2">
            <a:extLst>
              <a:ext uri="{FF2B5EF4-FFF2-40B4-BE49-F238E27FC236}">
                <a16:creationId xmlns:a16="http://schemas.microsoft.com/office/drawing/2014/main" id="{682A6CFD-97E1-814E-B2A1-37EDA28E1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4386" name="Rectangle 4" descr="gggg05_018">
            <a:extLst>
              <a:ext uri="{FF2B5EF4-FFF2-40B4-BE49-F238E27FC236}">
                <a16:creationId xmlns:a16="http://schemas.microsoft.com/office/drawing/2014/main" id="{E9F5BDC2-A318-5F49-B992-A301CCF92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066800"/>
            <a:ext cx="8610600" cy="5181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4387" name="Picture 3" descr="Aug 28">
            <a:extLst>
              <a:ext uri="{FF2B5EF4-FFF2-40B4-BE49-F238E27FC236}">
                <a16:creationId xmlns:a16="http://schemas.microsoft.com/office/drawing/2014/main" id="{FDF7B646-69A4-0246-B29B-D2746C6F7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1"/>
            <a:ext cx="8458200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1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3058" name="Oval 2">
            <a:extLst>
              <a:ext uri="{FF2B5EF4-FFF2-40B4-BE49-F238E27FC236}">
                <a16:creationId xmlns:a16="http://schemas.microsoft.com/office/drawing/2014/main" id="{5A04D528-DD25-6F44-9C35-E7D1CBD5F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5410" name="Rectangle 4" descr="gggg05_018">
            <a:extLst>
              <a:ext uri="{FF2B5EF4-FFF2-40B4-BE49-F238E27FC236}">
                <a16:creationId xmlns:a16="http://schemas.microsoft.com/office/drawing/2014/main" id="{034DB92D-A797-CD47-ACC6-9E3943C83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90600"/>
            <a:ext cx="8534400" cy="5105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5411" name="Picture 3" descr="Aug 29">
            <a:extLst>
              <a:ext uri="{FF2B5EF4-FFF2-40B4-BE49-F238E27FC236}">
                <a16:creationId xmlns:a16="http://schemas.microsoft.com/office/drawing/2014/main" id="{C9B852A4-F5B9-8A49-93F8-C0002671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41400"/>
            <a:ext cx="83820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61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082" name="Oval 2">
            <a:extLst>
              <a:ext uri="{FF2B5EF4-FFF2-40B4-BE49-F238E27FC236}">
                <a16:creationId xmlns:a16="http://schemas.microsoft.com/office/drawing/2014/main" id="{CD2D359B-B1B5-2347-A8C0-41D9BE285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6434" name="Rectangle 4" descr="gggg05_018">
            <a:extLst>
              <a:ext uri="{FF2B5EF4-FFF2-40B4-BE49-F238E27FC236}">
                <a16:creationId xmlns:a16="http://schemas.microsoft.com/office/drawing/2014/main" id="{E241F1C4-993F-2B4F-93BC-C9290A7F6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"/>
            <a:ext cx="9296400" cy="556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6435" name="Picture 3" descr="Aug 30">
            <a:extLst>
              <a:ext uri="{FF2B5EF4-FFF2-40B4-BE49-F238E27FC236}">
                <a16:creationId xmlns:a16="http://schemas.microsoft.com/office/drawing/2014/main" id="{565DBB40-A0A2-484F-BEDE-5B83F1C1A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35001"/>
            <a:ext cx="90678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33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5106" name="Oval 2">
            <a:extLst>
              <a:ext uri="{FF2B5EF4-FFF2-40B4-BE49-F238E27FC236}">
                <a16:creationId xmlns:a16="http://schemas.microsoft.com/office/drawing/2014/main" id="{06BA0350-F781-7E4C-AFA7-8866961A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7458" name="Rectangle 4" descr="gggg05_018">
            <a:extLst>
              <a:ext uri="{FF2B5EF4-FFF2-40B4-BE49-F238E27FC236}">
                <a16:creationId xmlns:a16="http://schemas.microsoft.com/office/drawing/2014/main" id="{EFB51A6B-E452-8148-A1BE-E017E32BF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838200"/>
            <a:ext cx="8458200" cy="5029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7459" name="Picture 3" descr="Aug 31">
            <a:extLst>
              <a:ext uri="{FF2B5EF4-FFF2-40B4-BE49-F238E27FC236}">
                <a16:creationId xmlns:a16="http://schemas.microsoft.com/office/drawing/2014/main" id="{50632264-EC1D-044A-8795-77B1FC594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50914"/>
            <a:ext cx="822960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36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872" name="Oval 8">
            <a:extLst>
              <a:ext uri="{FF2B5EF4-FFF2-40B4-BE49-F238E27FC236}">
                <a16:creationId xmlns:a16="http://schemas.microsoft.com/office/drawing/2014/main" id="{3210AEE0-CC67-DA4E-B03F-BDDE029D7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8482" name="WordArt 5" descr="animated_background">
            <a:extLst>
              <a:ext uri="{FF2B5EF4-FFF2-40B4-BE49-F238E27FC236}">
                <a16:creationId xmlns:a16="http://schemas.microsoft.com/office/drawing/2014/main" id="{781EBD43-DBC8-0246-BE76-E8A856544E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3886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Solar Energy</a:t>
            </a:r>
          </a:p>
        </p:txBody>
      </p:sp>
      <p:sp>
        <p:nvSpPr>
          <p:cNvPr id="164870" name="Text Box 6">
            <a:extLst>
              <a:ext uri="{FF2B5EF4-FFF2-40B4-BE49-F238E27FC236}">
                <a16:creationId xmlns:a16="http://schemas.microsoft.com/office/drawing/2014/main" id="{CE0853C9-4C4C-8949-9E52-B9A544A68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14400"/>
            <a:ext cx="54864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</a:rPr>
              <a:t>The driving energy source for heating of Earth and circulation in Earth’s atmosphere comes from the Sun and is known as </a:t>
            </a:r>
            <a:r>
              <a:rPr lang="en-US" altLang="en-US" sz="2800" i="1" u="sng">
                <a:solidFill>
                  <a:schemeClr val="bg1"/>
                </a:solidFill>
              </a:rPr>
              <a:t>solar energy</a:t>
            </a:r>
            <a:r>
              <a:rPr lang="en-US" altLang="en-US" sz="280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</a:rPr>
              <a:t>Some of the Sun’s energy coming through Earth’s atmosphere is reflected or absorbed by gases and/or clouds in the atmosphere.</a:t>
            </a:r>
            <a:endParaRPr lang="en-US" altLang="en-US" sz="2800" u="sng">
              <a:solidFill>
                <a:schemeClr val="bg1"/>
              </a:solidFill>
            </a:endParaRPr>
          </a:p>
        </p:txBody>
      </p:sp>
      <p:grpSp>
        <p:nvGrpSpPr>
          <p:cNvPr id="148484" name="Group 9">
            <a:extLst>
              <a:ext uri="{FF2B5EF4-FFF2-40B4-BE49-F238E27FC236}">
                <a16:creationId xmlns:a16="http://schemas.microsoft.com/office/drawing/2014/main" id="{F2D56A78-90F3-E44B-B485-9C43F7B5B47D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48489" name="Picture 10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8916053C-107C-F54C-956D-E67297D1AAB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490" name="Text Box 11">
              <a:extLst>
                <a:ext uri="{FF2B5EF4-FFF2-40B4-BE49-F238E27FC236}">
                  <a16:creationId xmlns:a16="http://schemas.microsoft.com/office/drawing/2014/main" id="{3D357051-0823-8C40-850F-8CCE8ADDC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48485" name="Rectangle 13">
            <a:extLst>
              <a:ext uri="{FF2B5EF4-FFF2-40B4-BE49-F238E27FC236}">
                <a16:creationId xmlns:a16="http://schemas.microsoft.com/office/drawing/2014/main" id="{11B7DB59-0C9F-F741-8392-4FECFFF9F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172200"/>
            <a:ext cx="3657600" cy="3810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hlinkClick r:id="rId5" action="ppaction://hlinkfile"/>
              </a:rPr>
              <a:t>Wonders of Weather Video</a:t>
            </a:r>
            <a:r>
              <a:rPr lang="en-US" altLang="en-US" sz="1800"/>
              <a:t> </a:t>
            </a:r>
            <a:r>
              <a:rPr lang="en-US" altLang="en-US" sz="1000">
                <a:solidFill>
                  <a:schemeClr val="bg1"/>
                </a:solidFill>
              </a:rPr>
              <a:t>49:47</a:t>
            </a:r>
          </a:p>
        </p:txBody>
      </p:sp>
      <p:sp>
        <p:nvSpPr>
          <p:cNvPr id="148486" name="Rectangle 14">
            <a:extLst>
              <a:ext uri="{FF2B5EF4-FFF2-40B4-BE49-F238E27FC236}">
                <a16:creationId xmlns:a16="http://schemas.microsoft.com/office/drawing/2014/main" id="{37CF30BC-884B-3C4F-818D-AE212273A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172200"/>
            <a:ext cx="3657600" cy="3810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hlinkClick r:id="rId6" action="ppaction://hlinkfile"/>
              </a:rPr>
              <a:t>Sun’s Energy &amp; Earth Video</a:t>
            </a:r>
            <a:r>
              <a:rPr lang="en-US" altLang="en-US" sz="1800"/>
              <a:t> </a:t>
            </a:r>
            <a:r>
              <a:rPr lang="en-US" altLang="en-US" sz="1000">
                <a:solidFill>
                  <a:schemeClr val="bg1"/>
                </a:solidFill>
              </a:rPr>
              <a:t>1:12</a:t>
            </a:r>
          </a:p>
        </p:txBody>
      </p:sp>
      <p:sp>
        <p:nvSpPr>
          <p:cNvPr id="148487" name="Rectangle 15" descr="gggg05_018">
            <a:extLst>
              <a:ext uri="{FF2B5EF4-FFF2-40B4-BE49-F238E27FC236}">
                <a16:creationId xmlns:a16="http://schemas.microsoft.com/office/drawing/2014/main" id="{C27F7B6A-2D55-0746-8CB9-EFF17AFA4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133600"/>
            <a:ext cx="3200400" cy="2667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8488" name="Picture 7">
            <a:extLst>
              <a:ext uri="{FF2B5EF4-FFF2-40B4-BE49-F238E27FC236}">
                <a16:creationId xmlns:a16="http://schemas.microsoft.com/office/drawing/2014/main" id="{ED936EC7-A183-164C-847C-738E6028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09800"/>
            <a:ext cx="3048000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3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8182" name="Oval 6">
            <a:extLst>
              <a:ext uri="{FF2B5EF4-FFF2-40B4-BE49-F238E27FC236}">
                <a16:creationId xmlns:a16="http://schemas.microsoft.com/office/drawing/2014/main" id="{EAFDF1F2-23BF-B649-A7CB-35C1F54B3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4830B01B-5666-EF4D-876B-3B19F5BB78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838200"/>
            <a:ext cx="9144000" cy="6019800"/>
          </a:xfrm>
        </p:spPr>
        <p:txBody>
          <a:bodyPr/>
          <a:lstStyle/>
          <a:p>
            <a:pPr marL="533400" indent="-533400">
              <a:lnSpc>
                <a:spcPct val="110000"/>
              </a:lnSpc>
            </a:pPr>
            <a:r>
              <a:rPr lang="en-US" altLang="en-US" sz="2600">
                <a:solidFill>
                  <a:schemeClr val="bg1"/>
                </a:solidFill>
              </a:rPr>
              <a:t>Land heats up and releases heat quickly, but water needs to absorbs lots of solar energy to warm up</a:t>
            </a:r>
          </a:p>
          <a:p>
            <a:pPr marL="533400" indent="-533400">
              <a:lnSpc>
                <a:spcPct val="110000"/>
              </a:lnSpc>
            </a:pPr>
            <a:r>
              <a:rPr lang="en-US" altLang="en-US" sz="2600">
                <a:solidFill>
                  <a:schemeClr val="bg1"/>
                </a:solidFill>
              </a:rPr>
              <a:t>This property of water allows it to warm more slowly but also to release the heat energy more slowly</a:t>
            </a:r>
          </a:p>
          <a:p>
            <a:pPr marL="533400" indent="-533400">
              <a:lnSpc>
                <a:spcPct val="110000"/>
              </a:lnSpc>
            </a:pPr>
            <a:r>
              <a:rPr lang="en-US" altLang="en-US" sz="2600">
                <a:solidFill>
                  <a:schemeClr val="bg1"/>
                </a:solidFill>
              </a:rPr>
              <a:t>It is the water on Earth that helps to regulate the temperature range of Earth’s atmosphere</a:t>
            </a:r>
            <a:r>
              <a:rPr lang="en-US" altLang="en-US" sz="26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9507" name="WordArt 5" descr="animated_background">
            <a:extLst>
              <a:ext uri="{FF2B5EF4-FFF2-40B4-BE49-F238E27FC236}">
                <a16:creationId xmlns:a16="http://schemas.microsoft.com/office/drawing/2014/main" id="{D343362C-1204-7344-A677-CF2A92BF97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800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Earth's Land &amp; Water</a:t>
            </a:r>
          </a:p>
        </p:txBody>
      </p:sp>
      <p:grpSp>
        <p:nvGrpSpPr>
          <p:cNvPr id="149508" name="Group 7">
            <a:extLst>
              <a:ext uri="{FF2B5EF4-FFF2-40B4-BE49-F238E27FC236}">
                <a16:creationId xmlns:a16="http://schemas.microsoft.com/office/drawing/2014/main" id="{34E18DB6-234C-464C-B217-E8B9AA071B05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49511" name="Picture 8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9EFCF992-5FE8-1E4C-8FDB-9E99EB51113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12" name="Text Box 9">
              <a:extLst>
                <a:ext uri="{FF2B5EF4-FFF2-40B4-BE49-F238E27FC236}">
                  <a16:creationId xmlns:a16="http://schemas.microsoft.com/office/drawing/2014/main" id="{2620C7C2-41FC-3A41-86B6-8CC2C96A7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49509" name="Rectangle 13" descr="gggg05_018">
            <a:extLst>
              <a:ext uri="{FF2B5EF4-FFF2-40B4-BE49-F238E27FC236}">
                <a16:creationId xmlns:a16="http://schemas.microsoft.com/office/drawing/2014/main" id="{EE098280-1C8A-6C48-9AE1-63E77D438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657600"/>
            <a:ext cx="4953000" cy="3200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9510" name="Picture 12" descr="seabreeze">
            <a:extLst>
              <a:ext uri="{FF2B5EF4-FFF2-40B4-BE49-F238E27FC236}">
                <a16:creationId xmlns:a16="http://schemas.microsoft.com/office/drawing/2014/main" id="{2610BC70-2407-5F4D-8FB1-0BAC22A1F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0"/>
          <a:stretch>
            <a:fillRect/>
          </a:stretch>
        </p:blipFill>
        <p:spPr bwMode="auto">
          <a:xfrm>
            <a:off x="3505200" y="3810000"/>
            <a:ext cx="4800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71795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5895" name="Oval 7">
            <a:extLst>
              <a:ext uri="{FF2B5EF4-FFF2-40B4-BE49-F238E27FC236}">
                <a16:creationId xmlns:a16="http://schemas.microsoft.com/office/drawing/2014/main" id="{5A74CB84-B670-3D42-B102-3A6D9B6F2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0530" name="Text Box 4">
            <a:extLst>
              <a:ext uri="{FF2B5EF4-FFF2-40B4-BE49-F238E27FC236}">
                <a16:creationId xmlns:a16="http://schemas.microsoft.com/office/drawing/2014/main" id="{F042EC2A-2E21-DC40-8F48-06ECACF81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838200"/>
            <a:ext cx="274320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On a small scale, convection currents near bodies of water can cause local winds known as </a:t>
            </a:r>
            <a:r>
              <a:rPr lang="en-US" altLang="en-US" sz="2800" i="1" u="sng">
                <a:solidFill>
                  <a:schemeClr val="bg1"/>
                </a:solidFill>
              </a:rPr>
              <a:t>land and sea breezes</a:t>
            </a:r>
            <a:r>
              <a:rPr lang="en-US" altLang="en-US" sz="2800" u="sng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0531" name="WordArt 6" descr="animated_background">
            <a:extLst>
              <a:ext uri="{FF2B5EF4-FFF2-40B4-BE49-F238E27FC236}">
                <a16:creationId xmlns:a16="http://schemas.microsoft.com/office/drawing/2014/main" id="{9CC32E60-9CC3-764B-A9FE-FB598B0E34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land &amp; sea breezes</a:t>
            </a:r>
          </a:p>
        </p:txBody>
      </p:sp>
      <p:grpSp>
        <p:nvGrpSpPr>
          <p:cNvPr id="150532" name="Group 8">
            <a:extLst>
              <a:ext uri="{FF2B5EF4-FFF2-40B4-BE49-F238E27FC236}">
                <a16:creationId xmlns:a16="http://schemas.microsoft.com/office/drawing/2014/main" id="{C8ADD010-EAF0-044E-88FD-0322BB22455A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50535" name="Picture 9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7A840CAB-9A03-E945-9A62-8480727AC50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36" name="Text Box 10">
              <a:extLst>
                <a:ext uri="{FF2B5EF4-FFF2-40B4-BE49-F238E27FC236}">
                  <a16:creationId xmlns:a16="http://schemas.microsoft.com/office/drawing/2014/main" id="{7E0CCD34-09B4-F544-A5C5-17D291FC4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50533" name="Rectangle 11" descr="gggg05_018">
            <a:extLst>
              <a:ext uri="{FF2B5EF4-FFF2-40B4-BE49-F238E27FC236}">
                <a16:creationId xmlns:a16="http://schemas.microsoft.com/office/drawing/2014/main" id="{5DEE3DBC-AD8B-D842-BABF-1A353AA56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066800"/>
            <a:ext cx="5791200" cy="4343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0534" name="Picture 5" descr="Sea &amp; Land Breezes Pic">
            <a:extLst>
              <a:ext uri="{FF2B5EF4-FFF2-40B4-BE49-F238E27FC236}">
                <a16:creationId xmlns:a16="http://schemas.microsoft.com/office/drawing/2014/main" id="{817D0A15-B49C-C04D-9351-DB39DAF0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 r="5746" b="4176"/>
          <a:stretch>
            <a:fillRect/>
          </a:stretch>
        </p:blipFill>
        <p:spPr bwMode="auto">
          <a:xfrm>
            <a:off x="4724400" y="1143001"/>
            <a:ext cx="563880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66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>
            <a:extLst>
              <a:ext uri="{FF2B5EF4-FFF2-40B4-BE49-F238E27FC236}">
                <a16:creationId xmlns:a16="http://schemas.microsoft.com/office/drawing/2014/main" id="{A9D27028-FBB0-6E4D-9427-F3FF1FFE8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48688" y="493713"/>
            <a:ext cx="2119312" cy="1763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Mountain Winds Katabatic</a:t>
            </a:r>
            <a:br>
              <a:rPr lang="en-US" altLang="en-US" sz="3200">
                <a:solidFill>
                  <a:schemeClr val="bg1"/>
                </a:solidFill>
              </a:rPr>
            </a:br>
            <a:r>
              <a:rPr lang="en-US" altLang="en-US" sz="3200">
                <a:solidFill>
                  <a:schemeClr val="bg1"/>
                </a:solidFill>
              </a:rPr>
              <a:t>Winds</a:t>
            </a:r>
          </a:p>
        </p:txBody>
      </p:sp>
      <p:pic>
        <p:nvPicPr>
          <p:cNvPr id="151554" name="Picture 3">
            <a:extLst>
              <a:ext uri="{FF2B5EF4-FFF2-40B4-BE49-F238E27FC236}">
                <a16:creationId xmlns:a16="http://schemas.microsoft.com/office/drawing/2014/main" id="{83FC3D1C-76A5-9A48-BD71-00FCA4D03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/>
          <a:stretch>
            <a:fillRect/>
          </a:stretch>
        </p:blipFill>
        <p:spPr bwMode="auto">
          <a:xfrm>
            <a:off x="1524001" y="3335338"/>
            <a:ext cx="7051675" cy="352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55" name="Picture 4">
            <a:extLst>
              <a:ext uri="{FF2B5EF4-FFF2-40B4-BE49-F238E27FC236}">
                <a16:creationId xmlns:a16="http://schemas.microsoft.com/office/drawing/2014/main" id="{2F4D902B-1EFA-7C44-B70D-6C9A86599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"/>
          <a:stretch>
            <a:fillRect/>
          </a:stretch>
        </p:blipFill>
        <p:spPr bwMode="auto">
          <a:xfrm>
            <a:off x="1524000" y="0"/>
            <a:ext cx="7031038" cy="35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80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114" name="Group 2">
            <a:extLst>
              <a:ext uri="{FF2B5EF4-FFF2-40B4-BE49-F238E27FC236}">
                <a16:creationId xmlns:a16="http://schemas.microsoft.com/office/drawing/2014/main" id="{5DACB3C2-3393-9647-95AD-5EC22D05B81A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981200" y="1066800"/>
          <a:ext cx="8305800" cy="5470528"/>
        </p:xfrm>
        <a:graphic>
          <a:graphicData uri="http://schemas.openxmlformats.org/drawingml/2006/table">
            <a:tbl>
              <a:tblPr/>
              <a:tblGrid>
                <a:gridCol w="159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Day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Day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Day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Day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Day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Precipitation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Air 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Cloud Cover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Wind Direction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Wind 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1915" name="WordArt 61" descr="animated_background">
            <a:extLst>
              <a:ext uri="{FF2B5EF4-FFF2-40B4-BE49-F238E27FC236}">
                <a16:creationId xmlns:a16="http://schemas.microsoft.com/office/drawing/2014/main" id="{8C5F8E87-070A-224E-9220-E89E5B664F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800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Recording Daily Weather</a:t>
            </a:r>
          </a:p>
        </p:txBody>
      </p:sp>
    </p:spTree>
    <p:extLst>
      <p:ext uri="{BB962C8B-B14F-4D97-AF65-F5344CB8AC3E}">
        <p14:creationId xmlns:p14="http://schemas.microsoft.com/office/powerpoint/2010/main" val="2907601384"/>
      </p:ext>
    </p:extLst>
  </p:cSld>
  <p:clrMapOvr>
    <a:masterClrMapping/>
  </p:clrMapOvr>
  <p:transition spd="med">
    <p:newsfla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6616" name="Oval 8">
            <a:extLst>
              <a:ext uri="{FF2B5EF4-FFF2-40B4-BE49-F238E27FC236}">
                <a16:creationId xmlns:a16="http://schemas.microsoft.com/office/drawing/2014/main" id="{215552F8-E865-AF4A-A90C-239FC5885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6614" name="Text Box 6">
            <a:extLst>
              <a:ext uri="{FF2B5EF4-FFF2-40B4-BE49-F238E27FC236}">
                <a16:creationId xmlns:a16="http://schemas.microsoft.com/office/drawing/2014/main" id="{AF4A2474-A623-E44B-9995-44CE933C4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38200"/>
            <a:ext cx="838200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</a:rPr>
              <a:t>The </a:t>
            </a:r>
            <a:r>
              <a:rPr lang="en-US" altLang="en-US" sz="2800" i="1" u="sng">
                <a:solidFill>
                  <a:schemeClr val="bg1"/>
                </a:solidFill>
              </a:rPr>
              <a:t>surface currents</a:t>
            </a:r>
            <a:r>
              <a:rPr lang="en-US" altLang="en-US" sz="2800" i="1">
                <a:solidFill>
                  <a:schemeClr val="bg1"/>
                </a:solidFill>
              </a:rPr>
              <a:t> </a:t>
            </a:r>
            <a:r>
              <a:rPr lang="en-US" altLang="en-US" sz="2800">
                <a:solidFill>
                  <a:schemeClr val="bg1"/>
                </a:solidFill>
              </a:rPr>
              <a:t>of Earth’s oceans that circulate warm and cold ocean waters in convection patterns also influence the weather and climates of the landmasses nearby.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</a:rPr>
              <a:t>The warm Gulf Stream current water influences the eastern Atlantic shoreline of the United States, while the cold California current influences its western Pacific shoreline.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</a:rPr>
              <a:t>Because of the unequal heating of Earth, </a:t>
            </a:r>
            <a:r>
              <a:rPr lang="en-US" altLang="en-US" sz="2800" i="1" u="sng">
                <a:solidFill>
                  <a:schemeClr val="bg1"/>
                </a:solidFill>
              </a:rPr>
              <a:t>climate zones</a:t>
            </a:r>
            <a:r>
              <a:rPr lang="en-US" altLang="en-US" sz="2800" i="1">
                <a:solidFill>
                  <a:schemeClr val="bg1"/>
                </a:solidFill>
              </a:rPr>
              <a:t> </a:t>
            </a:r>
            <a:r>
              <a:rPr lang="en-US" altLang="en-US" sz="2800">
                <a:solidFill>
                  <a:schemeClr val="bg1"/>
                </a:solidFill>
              </a:rPr>
              <a:t>(tropical, temperate, and polar) occur.</a:t>
            </a:r>
          </a:p>
        </p:txBody>
      </p:sp>
      <p:sp>
        <p:nvSpPr>
          <p:cNvPr id="152579" name="WordArt 7" descr="animated_background">
            <a:extLst>
              <a:ext uri="{FF2B5EF4-FFF2-40B4-BE49-F238E27FC236}">
                <a16:creationId xmlns:a16="http://schemas.microsoft.com/office/drawing/2014/main" id="{EF25552C-A9BB-0B41-979D-49C70ACAD6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Surface currents</a:t>
            </a:r>
          </a:p>
        </p:txBody>
      </p:sp>
      <p:grpSp>
        <p:nvGrpSpPr>
          <p:cNvPr id="152580" name="Group 9">
            <a:extLst>
              <a:ext uri="{FF2B5EF4-FFF2-40B4-BE49-F238E27FC236}">
                <a16:creationId xmlns:a16="http://schemas.microsoft.com/office/drawing/2014/main" id="{FA12464A-2D6B-404A-9801-A4D51588BB24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52581" name="Picture 10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2A5BE228-397A-A247-BAEA-95C150477F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582" name="Text Box 11">
              <a:extLst>
                <a:ext uri="{FF2B5EF4-FFF2-40B4-BE49-F238E27FC236}">
                  <a16:creationId xmlns:a16="http://schemas.microsoft.com/office/drawing/2014/main" id="{349FF143-D5B8-3749-BA7C-549CD394F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83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6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6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6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1" name="Group 3">
            <a:extLst>
              <a:ext uri="{FF2B5EF4-FFF2-40B4-BE49-F238E27FC236}">
                <a16:creationId xmlns:a16="http://schemas.microsoft.com/office/drawing/2014/main" id="{37EA5DE2-7F7E-2D40-B868-56A86E58281C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53604" name="Picture 4" descr="tornado_animation">
              <a:hlinkClick r:id="rId2" action="ppaction://hlinksldjump"/>
              <a:extLst>
                <a:ext uri="{FF2B5EF4-FFF2-40B4-BE49-F238E27FC236}">
                  <a16:creationId xmlns:a16="http://schemas.microsoft.com/office/drawing/2014/main" id="{B3A03A98-245C-2648-9492-4140CBA26D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05" name="Text Box 5">
              <a:extLst>
                <a:ext uri="{FF2B5EF4-FFF2-40B4-BE49-F238E27FC236}">
                  <a16:creationId xmlns:a16="http://schemas.microsoft.com/office/drawing/2014/main" id="{E77D557B-E30F-4145-A7BA-8D6BBC992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53602" name="Rectangle 6" descr="gggg05_018">
            <a:extLst>
              <a:ext uri="{FF2B5EF4-FFF2-40B4-BE49-F238E27FC236}">
                <a16:creationId xmlns:a16="http://schemas.microsoft.com/office/drawing/2014/main" id="{38110795-508F-5545-8DCD-0D595DB1A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762000"/>
            <a:ext cx="8305800" cy="4800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3603" name="Picture 2" descr="Sea Surface Temps">
            <a:extLst>
              <a:ext uri="{FF2B5EF4-FFF2-40B4-BE49-F238E27FC236}">
                <a16:creationId xmlns:a16="http://schemas.microsoft.com/office/drawing/2014/main" id="{CF9186B9-D2BB-BC48-A7B6-0E31B051A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1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193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3540" name="Oval 4">
            <a:extLst>
              <a:ext uri="{FF2B5EF4-FFF2-40B4-BE49-F238E27FC236}">
                <a16:creationId xmlns:a16="http://schemas.microsoft.com/office/drawing/2014/main" id="{8F7114EC-88C1-F04E-8046-D5DD6F1C0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4626" name="WordArt 3">
            <a:extLst>
              <a:ext uri="{FF2B5EF4-FFF2-40B4-BE49-F238E27FC236}">
                <a16:creationId xmlns:a16="http://schemas.microsoft.com/office/drawing/2014/main" id="{E348FEE6-C62F-A142-ADC8-4FAA44CFB8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228601"/>
            <a:ext cx="4419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Ravie"/>
              </a:rPr>
              <a:t>Gulf Stream</a:t>
            </a:r>
          </a:p>
        </p:txBody>
      </p:sp>
      <p:sp>
        <p:nvSpPr>
          <p:cNvPr id="154627" name="Rectangle 7" descr="gggg05_018">
            <a:extLst>
              <a:ext uri="{FF2B5EF4-FFF2-40B4-BE49-F238E27FC236}">
                <a16:creationId xmlns:a16="http://schemas.microsoft.com/office/drawing/2014/main" id="{C277C693-60B8-5C41-9095-AF0C908E8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143000"/>
            <a:ext cx="4495800" cy="4267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4628" name="Picture 2" descr="E36 Oceans&amp;Climates">
            <a:extLst>
              <a:ext uri="{FF2B5EF4-FFF2-40B4-BE49-F238E27FC236}">
                <a16:creationId xmlns:a16="http://schemas.microsoft.com/office/drawing/2014/main" id="{0DE9BF6F-6D35-A945-A174-D796A06E7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2" t="2690" r="14639" b="60767"/>
          <a:stretch>
            <a:fillRect/>
          </a:stretch>
        </p:blipFill>
        <p:spPr bwMode="auto">
          <a:xfrm>
            <a:off x="1828800" y="1295400"/>
            <a:ext cx="43434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9" name="Rectangle 6" descr="gggg05_018">
            <a:extLst>
              <a:ext uri="{FF2B5EF4-FFF2-40B4-BE49-F238E27FC236}">
                <a16:creationId xmlns:a16="http://schemas.microsoft.com/office/drawing/2014/main" id="{38C9A906-CB2D-414A-9F0A-2A46EF0E3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33600"/>
            <a:ext cx="5257800" cy="4419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4630" name="Picture 5" descr="gulf_stream">
            <a:extLst>
              <a:ext uri="{FF2B5EF4-FFF2-40B4-BE49-F238E27FC236}">
                <a16:creationId xmlns:a16="http://schemas.microsoft.com/office/drawing/2014/main" id="{39B07D84-FE74-1E40-A723-E2EA7B9D5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52663"/>
            <a:ext cx="50292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3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563" name="Oval 3">
            <a:extLst>
              <a:ext uri="{FF2B5EF4-FFF2-40B4-BE49-F238E27FC236}">
                <a16:creationId xmlns:a16="http://schemas.microsoft.com/office/drawing/2014/main" id="{3DA007C8-793D-F146-9A3A-35910325F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5650" name="Rectangle 4" descr="gggg05_018">
            <a:extLst>
              <a:ext uri="{FF2B5EF4-FFF2-40B4-BE49-F238E27FC236}">
                <a16:creationId xmlns:a16="http://schemas.microsoft.com/office/drawing/2014/main" id="{5217C42B-3929-0441-B537-381947CCE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09600"/>
            <a:ext cx="8991600" cy="5791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5651" name="Picture 2" descr="E37 Oceans&amp;Climates">
            <a:extLst>
              <a:ext uri="{FF2B5EF4-FFF2-40B4-BE49-F238E27FC236}">
                <a16:creationId xmlns:a16="http://schemas.microsoft.com/office/drawing/2014/main" id="{0BDB7F5F-22B7-504E-8E92-2A4AE21F0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1" t="70686" r="3279" b="3506"/>
          <a:stretch>
            <a:fillRect/>
          </a:stretch>
        </p:blipFill>
        <p:spPr bwMode="auto">
          <a:xfrm>
            <a:off x="1905000" y="685800"/>
            <a:ext cx="87630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587" name="Oval 3">
            <a:extLst>
              <a:ext uri="{FF2B5EF4-FFF2-40B4-BE49-F238E27FC236}">
                <a16:creationId xmlns:a16="http://schemas.microsoft.com/office/drawing/2014/main" id="{7A1FB0E9-39D2-1D4F-9220-9984297F7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19600" y="-35814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6674" name="Rectangle 4" descr="gggg05_018">
            <a:extLst>
              <a:ext uri="{FF2B5EF4-FFF2-40B4-BE49-F238E27FC236}">
                <a16:creationId xmlns:a16="http://schemas.microsoft.com/office/drawing/2014/main" id="{A7A51999-611B-674B-8642-E5508EA95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2400"/>
            <a:ext cx="7772400" cy="6705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6675" name="Picture 2" descr="E42 Oceans&amp;Climates">
            <a:extLst>
              <a:ext uri="{FF2B5EF4-FFF2-40B4-BE49-F238E27FC236}">
                <a16:creationId xmlns:a16="http://schemas.microsoft.com/office/drawing/2014/main" id="{3B732D3F-A488-D443-94AD-B7096AF00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5" t="54716" r="34242" b="4791"/>
          <a:stretch>
            <a:fillRect/>
          </a:stretch>
        </p:blipFill>
        <p:spPr bwMode="auto">
          <a:xfrm>
            <a:off x="2438400" y="228600"/>
            <a:ext cx="7543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3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 Box 2">
            <a:extLst>
              <a:ext uri="{FF2B5EF4-FFF2-40B4-BE49-F238E27FC236}">
                <a16:creationId xmlns:a16="http://schemas.microsoft.com/office/drawing/2014/main" id="{5957A96A-0749-1947-BE96-9F302C920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0"/>
            <a:ext cx="8534400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chemeClr val="bg1"/>
                </a:solidFill>
              </a:rPr>
              <a:t>Mean</a:t>
            </a:r>
            <a:r>
              <a:rPr lang="en-US" altLang="en-US" sz="2800">
                <a:solidFill>
                  <a:schemeClr val="bg1"/>
                </a:solidFill>
              </a:rPr>
              <a:t>- the average of a set of figures.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chemeClr val="bg1"/>
                </a:solidFill>
              </a:rPr>
              <a:t>Median</a:t>
            </a:r>
            <a:r>
              <a:rPr lang="en-US" altLang="en-US" sz="2800">
                <a:solidFill>
                  <a:schemeClr val="bg1"/>
                </a:solidFill>
              </a:rPr>
              <a:t>- the middle value in a set of statistical values.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chemeClr val="bg1"/>
                </a:solidFill>
              </a:rPr>
              <a:t>Mode</a:t>
            </a:r>
            <a:r>
              <a:rPr lang="en-US" altLang="en-US" sz="2800">
                <a:solidFill>
                  <a:schemeClr val="bg1"/>
                </a:solidFill>
              </a:rPr>
              <a:t>- a value that has the highest frequency within a set of values.</a:t>
            </a:r>
            <a:endParaRPr lang="en-US" altLang="en-US" sz="2800" b="1" u="s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Group 2">
            <a:extLst>
              <a:ext uri="{FF2B5EF4-FFF2-40B4-BE49-F238E27FC236}">
                <a16:creationId xmlns:a16="http://schemas.microsoft.com/office/drawing/2014/main" id="{9E8A9255-ECC3-884C-AB38-6F1B92DB98DD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981200" y="1066800"/>
          <a:ext cx="8229600" cy="5105400"/>
        </p:xfrm>
        <a:graphic>
          <a:graphicData uri="http://schemas.openxmlformats.org/drawingml/2006/table">
            <a:tbl>
              <a:tblPr/>
              <a:tblGrid>
                <a:gridCol w="234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0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Median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Precipitation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Air 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Cloud Cover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Wind Direction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0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Wind 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3947" name="WordArt 45" descr="animated_background">
            <a:extLst>
              <a:ext uri="{FF2B5EF4-FFF2-40B4-BE49-F238E27FC236}">
                <a16:creationId xmlns:a16="http://schemas.microsoft.com/office/drawing/2014/main" id="{5CF8FE5D-AFA2-3448-A512-46B236B17A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800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Recording Daily Weather</a:t>
            </a:r>
          </a:p>
        </p:txBody>
      </p:sp>
    </p:spTree>
    <p:extLst>
      <p:ext uri="{BB962C8B-B14F-4D97-AF65-F5344CB8AC3E}">
        <p14:creationId xmlns:p14="http://schemas.microsoft.com/office/powerpoint/2010/main" val="3007967995"/>
      </p:ext>
    </p:extLst>
  </p:cSld>
  <p:clrMapOvr>
    <a:masterClrMapping/>
  </p:clrMapOvr>
  <p:transition spd="med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 descr="at014">
            <a:extLst>
              <a:ext uri="{FF2B5EF4-FFF2-40B4-BE49-F238E27FC236}">
                <a16:creationId xmlns:a16="http://schemas.microsoft.com/office/drawing/2014/main" id="{2B682B8F-AEA1-3F49-893E-23D30A81C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066800"/>
            <a:ext cx="5486400" cy="548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21187" name="Group 3">
            <a:extLst>
              <a:ext uri="{FF2B5EF4-FFF2-40B4-BE49-F238E27FC236}">
                <a16:creationId xmlns:a16="http://schemas.microsoft.com/office/drawing/2014/main" id="{B2CF2878-C690-C249-B1A1-9BD4FE350A05}"/>
              </a:ext>
            </a:extLst>
          </p:cNvPr>
          <p:cNvGraphicFramePr>
            <a:graphicFrameLocks noGrp="1"/>
          </p:cNvGraphicFramePr>
          <p:nvPr/>
        </p:nvGraphicFramePr>
        <p:xfrm>
          <a:off x="3733800" y="1752600"/>
          <a:ext cx="4800600" cy="45720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29-Aug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21.8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-63.8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30-Aug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22.1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-65.3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31-Aug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22.9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-67.8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1-Sep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23.7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-72.2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2-Sep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21.8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-72.5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3-Sep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20.5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-72.4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4-Sep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23.2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-72.1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5-Sep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26.5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-76.3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6-Sep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32.4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-79.1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7-Sep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40.5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-73.4</a:t>
                      </a:r>
                      <a:endParaRPr kumimoji="0" lang="en-US" alt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4972" name="Text Box 47">
            <a:extLst>
              <a:ext uri="{FF2B5EF4-FFF2-40B4-BE49-F238E27FC236}">
                <a16:creationId xmlns:a16="http://schemas.microsoft.com/office/drawing/2014/main" id="{713F219E-7AF3-7943-9E23-DB9BFF39D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334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Coordinates for Tropical Storm Hanna </a:t>
            </a:r>
          </a:p>
        </p:txBody>
      </p:sp>
      <p:graphicFrame>
        <p:nvGraphicFramePr>
          <p:cNvPr id="221245" name="Group 61">
            <a:extLst>
              <a:ext uri="{FF2B5EF4-FFF2-40B4-BE49-F238E27FC236}">
                <a16:creationId xmlns:a16="http://schemas.microsoft.com/office/drawing/2014/main" id="{FB919DB5-895A-034A-9E2F-C7AAC250E7E7}"/>
              </a:ext>
            </a:extLst>
          </p:cNvPr>
          <p:cNvGraphicFramePr>
            <a:graphicFrameLocks noGrp="1"/>
          </p:cNvGraphicFramePr>
          <p:nvPr/>
        </p:nvGraphicFramePr>
        <p:xfrm>
          <a:off x="3733800" y="1371600"/>
          <a:ext cx="4800600" cy="3810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LATITUDE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LONGITUDE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97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 descr="at014">
            <a:extLst>
              <a:ext uri="{FF2B5EF4-FFF2-40B4-BE49-F238E27FC236}">
                <a16:creationId xmlns:a16="http://schemas.microsoft.com/office/drawing/2014/main" id="{1BA5579F-5F88-EF4F-9EE6-4F49CDA98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066800"/>
            <a:ext cx="6096000" cy="5105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5954" name="Text Box 47">
            <a:extLst>
              <a:ext uri="{FF2B5EF4-FFF2-40B4-BE49-F238E27FC236}">
                <a16:creationId xmlns:a16="http://schemas.microsoft.com/office/drawing/2014/main" id="{A0F7636F-C740-E34E-BAC8-B29949080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334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Coordinates for Hurricane Ike </a:t>
            </a:r>
          </a:p>
        </p:txBody>
      </p:sp>
      <p:graphicFrame>
        <p:nvGraphicFramePr>
          <p:cNvPr id="224304" name="Group 48">
            <a:extLst>
              <a:ext uri="{FF2B5EF4-FFF2-40B4-BE49-F238E27FC236}">
                <a16:creationId xmlns:a16="http://schemas.microsoft.com/office/drawing/2014/main" id="{515D8C60-D066-6B42-B115-750775498E1B}"/>
              </a:ext>
            </a:extLst>
          </p:cNvPr>
          <p:cNvGraphicFramePr>
            <a:graphicFrameLocks noGrp="1"/>
          </p:cNvGraphicFramePr>
          <p:nvPr/>
        </p:nvGraphicFramePr>
        <p:xfrm>
          <a:off x="3124200" y="1524001"/>
          <a:ext cx="5410200" cy="4114801"/>
        </p:xfrm>
        <a:graphic>
          <a:graphicData uri="http://schemas.openxmlformats.org/drawingml/2006/table">
            <a:tbl>
              <a:tblPr/>
              <a:tblGrid>
                <a:gridCol w="205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1-Sep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-41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2-Sep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-42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3-Sep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-53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4-Sep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-53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5-Sep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-64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6-Sep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-66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7-Sep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-75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24348" name="Group 92">
            <a:extLst>
              <a:ext uri="{FF2B5EF4-FFF2-40B4-BE49-F238E27FC236}">
                <a16:creationId xmlns:a16="http://schemas.microsoft.com/office/drawing/2014/main" id="{146D315D-FCD0-F342-AE5E-C9F3D8EBF71E}"/>
              </a:ext>
            </a:extLst>
          </p:cNvPr>
          <p:cNvGraphicFramePr>
            <a:graphicFrameLocks noGrp="1"/>
          </p:cNvGraphicFramePr>
          <p:nvPr/>
        </p:nvGraphicFramePr>
        <p:xfrm>
          <a:off x="3124200" y="1219200"/>
          <a:ext cx="5486400" cy="365188"/>
        </p:xfrm>
        <a:graphic>
          <a:graphicData uri="http://schemas.openxmlformats.org/drawingml/2006/table">
            <a:tbl>
              <a:tblPr/>
              <a:tblGrid>
                <a:gridCol w="2090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DATE</a:t>
                      </a:r>
                    </a:p>
                  </a:txBody>
                  <a:tcPr marT="45434" marB="454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LATITUDE</a:t>
                      </a:r>
                    </a:p>
                  </a:txBody>
                  <a:tcPr marT="45434" marB="45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LONGITUDE</a:t>
                      </a:r>
                    </a:p>
                  </a:txBody>
                  <a:tcPr marT="45434" marB="45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85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321" name="Group 113">
            <a:extLst>
              <a:ext uri="{FF2B5EF4-FFF2-40B4-BE49-F238E27FC236}">
                <a16:creationId xmlns:a16="http://schemas.microsoft.com/office/drawing/2014/main" id="{0B68A4C5-CEC7-EE45-83A3-E324343FB82B}"/>
              </a:ext>
            </a:extLst>
          </p:cNvPr>
          <p:cNvGraphicFramePr>
            <a:graphicFrameLocks noGrp="1"/>
          </p:cNvGraphicFramePr>
          <p:nvPr/>
        </p:nvGraphicFramePr>
        <p:xfrm>
          <a:off x="6781800" y="1600200"/>
          <a:ext cx="1828800" cy="3048000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29-Aug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21.8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-63.8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30-Aug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22.1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-65.3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31-Aug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22.9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-67.8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1-Sep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23.7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-72.2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2-Sep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21.8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-72.5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3-Sep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20.5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-72.4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4-Sep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23.2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-72.1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5-Sep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26.5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-76.3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6-Sep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32.4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-79.1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7-Sep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40.5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-73.4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22322" name="Group 114">
            <a:extLst>
              <a:ext uri="{FF2B5EF4-FFF2-40B4-BE49-F238E27FC236}">
                <a16:creationId xmlns:a16="http://schemas.microsoft.com/office/drawing/2014/main" id="{D6284F73-AF7D-FC4A-B046-0C1936CCF095}"/>
              </a:ext>
            </a:extLst>
          </p:cNvPr>
          <p:cNvGraphicFramePr>
            <a:graphicFrameLocks noGrp="1"/>
          </p:cNvGraphicFramePr>
          <p:nvPr/>
        </p:nvGraphicFramePr>
        <p:xfrm>
          <a:off x="6705600" y="1371600"/>
          <a:ext cx="2057400" cy="304800"/>
        </p:xfrm>
        <a:graphic>
          <a:graphicData uri="http://schemas.openxmlformats.org/drawingml/2006/table">
            <a:tbl>
              <a:tblPr/>
              <a:tblGrid>
                <a:gridCol w="7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7024" name="Rectangle 124" descr="gggg05_018">
            <a:extLst>
              <a:ext uri="{FF2B5EF4-FFF2-40B4-BE49-F238E27FC236}">
                <a16:creationId xmlns:a16="http://schemas.microsoft.com/office/drawing/2014/main" id="{28F3B02D-A235-1F42-A44E-F3F4DDCF1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04800"/>
            <a:ext cx="8382000" cy="6324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7025" name="Picture 2" descr="at200808">
            <a:extLst>
              <a:ext uri="{FF2B5EF4-FFF2-40B4-BE49-F238E27FC236}">
                <a16:creationId xmlns:a16="http://schemas.microsoft.com/office/drawing/2014/main" id="{8CFFF39D-350A-7246-815A-B1F13837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57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414" name="Group 182">
            <a:extLst>
              <a:ext uri="{FF2B5EF4-FFF2-40B4-BE49-F238E27FC236}">
                <a16:creationId xmlns:a16="http://schemas.microsoft.com/office/drawing/2014/main" id="{AED80627-9B15-FF4B-8CE1-0F82A3A9400B}"/>
              </a:ext>
            </a:extLst>
          </p:cNvPr>
          <p:cNvGraphicFramePr>
            <a:graphicFrameLocks noGrp="1"/>
          </p:cNvGraphicFramePr>
          <p:nvPr/>
        </p:nvGraphicFramePr>
        <p:xfrm>
          <a:off x="6858000" y="1905000"/>
          <a:ext cx="1416050" cy="1600200"/>
        </p:xfrm>
        <a:graphic>
          <a:graphicData uri="http://schemas.openxmlformats.org/drawingml/2006/table">
            <a:tbl>
              <a:tblPr/>
              <a:tblGrid>
                <a:gridCol w="538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1-Sep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2-Sep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3-Sep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4-Sep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5-Sep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-64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6-Sep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7-Sep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23438" name="Group 206">
            <a:extLst>
              <a:ext uri="{FF2B5EF4-FFF2-40B4-BE49-F238E27FC236}">
                <a16:creationId xmlns:a16="http://schemas.microsoft.com/office/drawing/2014/main" id="{A8D08E11-9DD9-3447-8240-C6B09E7F7882}"/>
              </a:ext>
            </a:extLst>
          </p:cNvPr>
          <p:cNvGraphicFramePr>
            <a:graphicFrameLocks noGrp="1"/>
          </p:cNvGraphicFramePr>
          <p:nvPr/>
        </p:nvGraphicFramePr>
        <p:xfrm>
          <a:off x="6781800" y="1600201"/>
          <a:ext cx="1600200" cy="28892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8045" name="Rectangle 207" descr="gggg05_018">
            <a:extLst>
              <a:ext uri="{FF2B5EF4-FFF2-40B4-BE49-F238E27FC236}">
                <a16:creationId xmlns:a16="http://schemas.microsoft.com/office/drawing/2014/main" id="{4F5FBED1-F199-A948-9B91-134537DE9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"/>
            <a:ext cx="8305800" cy="6248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8046" name="Picture 2" descr="at200809">
            <a:extLst>
              <a:ext uri="{FF2B5EF4-FFF2-40B4-BE49-F238E27FC236}">
                <a16:creationId xmlns:a16="http://schemas.microsoft.com/office/drawing/2014/main" id="{DB6BB29D-B36A-2D41-8272-80493F75C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827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805</Words>
  <Application>Microsoft Macintosh PowerPoint</Application>
  <PresentationFormat>Widescreen</PresentationFormat>
  <Paragraphs>204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Bookman Old Style</vt:lpstr>
      <vt:lpstr>Calibri</vt:lpstr>
      <vt:lpstr>Calibri Light</vt:lpstr>
      <vt:lpstr>Curlz MT</vt:lpstr>
      <vt:lpstr>Gyparody</vt:lpstr>
      <vt:lpstr>Ravie</vt:lpstr>
      <vt:lpstr>X-Files</vt:lpstr>
      <vt:lpstr>Office Theme</vt:lpstr>
      <vt:lpstr>Weather Observations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Mountain Winds Katabatic Winds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Observations</dc:title>
  <dc:creator>Microsoft Office User</dc:creator>
  <cp:lastModifiedBy>Microsoft Office User</cp:lastModifiedBy>
  <cp:revision>2</cp:revision>
  <dcterms:created xsi:type="dcterms:W3CDTF">2019-08-27T02:20:44Z</dcterms:created>
  <dcterms:modified xsi:type="dcterms:W3CDTF">2019-09-12T00:35:36Z</dcterms:modified>
</cp:coreProperties>
</file>